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5" r:id="rId1"/>
  </p:sldMasterIdLst>
  <p:notesMasterIdLst>
    <p:notesMasterId r:id="rId27"/>
  </p:notesMasterIdLst>
  <p:sldIdLst>
    <p:sldId id="256" r:id="rId2"/>
    <p:sldId id="257" r:id="rId3"/>
    <p:sldId id="274" r:id="rId4"/>
    <p:sldId id="258" r:id="rId5"/>
    <p:sldId id="265" r:id="rId6"/>
    <p:sldId id="275" r:id="rId7"/>
    <p:sldId id="270" r:id="rId8"/>
    <p:sldId id="271" r:id="rId9"/>
    <p:sldId id="259" r:id="rId10"/>
    <p:sldId id="276" r:id="rId11"/>
    <p:sldId id="292" r:id="rId12"/>
    <p:sldId id="280" r:id="rId13"/>
    <p:sldId id="293" r:id="rId14"/>
    <p:sldId id="299" r:id="rId15"/>
    <p:sldId id="284" r:id="rId16"/>
    <p:sldId id="294" r:id="rId17"/>
    <p:sldId id="295" r:id="rId18"/>
    <p:sldId id="296" r:id="rId19"/>
    <p:sldId id="298" r:id="rId20"/>
    <p:sldId id="283" r:id="rId21"/>
    <p:sldId id="288" r:id="rId22"/>
    <p:sldId id="289" r:id="rId23"/>
    <p:sldId id="290" r:id="rId24"/>
    <p:sldId id="286" r:id="rId25"/>
    <p:sldId id="264" r:id="rId26"/>
  </p:sldIdLst>
  <p:sldSz cx="12192000" cy="6858000"/>
  <p:notesSz cx="6858000" cy="9144000"/>
  <p:embeddedFontLst>
    <p:embeddedFont>
      <p:font typeface="Verdana" panose="020B0604030504040204" pitchFamily="34" charset="0"/>
      <p:regular r:id="rId28"/>
      <p:bold r:id="rId29"/>
      <p:italic r:id="rId30"/>
      <p:boldItalic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7">
          <p15:clr>
            <a:srgbClr val="A4A3A4"/>
          </p15:clr>
        </p15:guide>
        <p15:guide id="2" orient="horz" pos="215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D2CE"/>
    <a:srgbClr val="64DECF"/>
    <a:srgbClr val="85EFE2"/>
    <a:srgbClr val="DDDDDD"/>
    <a:srgbClr val="ECECEC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660"/>
  </p:normalViewPr>
  <p:slideViewPr>
    <p:cSldViewPr snapToGrid="0" snapToObjects="1" showGuides="1">
      <p:cViewPr varScale="1">
        <p:scale>
          <a:sx n="112" d="100"/>
          <a:sy n="112" d="100"/>
        </p:scale>
        <p:origin x="378" y="96"/>
      </p:cViewPr>
      <p:guideLst>
        <p:guide pos="384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>
        <p:guide pos="3827"/>
        <p:guide orient="horz" pos="215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D10F8-C09B-4A70-B6FA-4E09C1F0FE42}" type="datetimeFigureOut">
              <a:rPr lang="ko-KR" altLang="en-US" smtClean="0"/>
              <a:t>2024-03-24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B7198-9B33-4846-9646-82B1A9C90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842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1" hangingPunct="1"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1" hangingPunct="1">
      <a:buFont typeface="Wingdings" panose="05000000000000000000" pitchFamily="2" charset="2"/>
      <a:buChar char="Ø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400"/>
            </a:lvl1pPr>
            <a:lvl2pPr marL="628650" indent="-171450">
              <a:buFont typeface="Wingdings" panose="05000000000000000000" pitchFamily="2" charset="2"/>
              <a:buChar char="Ø"/>
              <a:defRPr sz="11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2024-03-24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2024-03-24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2024-03-24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2024-03-24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2024-03-24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microsoft.com/office/2007/relationships/hdphoto" Target="../media/hdphoto9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8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1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157240">
            <a:off x="9468559" y="907581"/>
            <a:ext cx="1005770" cy="840898"/>
            <a:chOff x="9922330" y="834055"/>
            <a:chExt cx="1481164" cy="1238363"/>
          </a:xfrm>
        </p:grpSpPr>
        <p:grpSp>
          <p:nvGrpSpPr>
            <p:cNvPr id="21" name="그룹 20"/>
            <p:cNvGrpSpPr/>
            <p:nvPr/>
          </p:nvGrpSpPr>
          <p:grpSpPr>
            <a:xfrm rot="877331">
              <a:off x="10608735" y="968080"/>
              <a:ext cx="794759" cy="1104338"/>
              <a:chOff x="3972024" y="1617671"/>
              <a:chExt cx="794759" cy="1104338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3972024" y="1617671"/>
                <a:ext cx="794759" cy="1104338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Picture 6" descr="Download A Letter Download HQ HQ PNG Image | FreePNGIm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0276" y="1872167"/>
                <a:ext cx="561162" cy="561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그룹 17"/>
            <p:cNvGrpSpPr/>
            <p:nvPr/>
          </p:nvGrpSpPr>
          <p:grpSpPr>
            <a:xfrm rot="424488">
              <a:off x="9922330" y="834055"/>
              <a:ext cx="794759" cy="1104338"/>
              <a:chOff x="2972167" y="1617671"/>
              <a:chExt cx="794759" cy="1104338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2972167" y="1617671"/>
                <a:ext cx="794759" cy="1104338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Picture 6" descr="Download A Letter Download HQ HQ PNG Image | FreePNGIm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0419" y="1872167"/>
                <a:ext cx="561162" cy="561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623754" y="5993479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임 준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엽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 rot="20251534">
            <a:off x="1252305" y="2670990"/>
            <a:ext cx="1770914" cy="1516018"/>
            <a:chOff x="852447" y="1648485"/>
            <a:chExt cx="1431436" cy="1225402"/>
          </a:xfrm>
        </p:grpSpPr>
        <p:grpSp>
          <p:nvGrpSpPr>
            <p:cNvPr id="9" name="그룹 8"/>
            <p:cNvGrpSpPr/>
            <p:nvPr/>
          </p:nvGrpSpPr>
          <p:grpSpPr>
            <a:xfrm rot="20637084">
              <a:off x="852447" y="1769549"/>
              <a:ext cx="794759" cy="1104338"/>
              <a:chOff x="7409203" y="1920873"/>
              <a:chExt cx="794759" cy="1104338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7409203" y="1920873"/>
                <a:ext cx="794759" cy="1104338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Picture 4" descr="Apple Illustration PNG &amp; SVG Design For T-Shirts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1751" y="2144027"/>
                <a:ext cx="589662" cy="589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그룹 14"/>
            <p:cNvGrpSpPr/>
            <p:nvPr/>
          </p:nvGrpSpPr>
          <p:grpSpPr>
            <a:xfrm rot="21272209">
              <a:off x="1489124" y="1648485"/>
              <a:ext cx="794759" cy="1104338"/>
              <a:chOff x="7409203" y="1920873"/>
              <a:chExt cx="794759" cy="1104338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7409203" y="1920873"/>
                <a:ext cx="794759" cy="1104338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Picture 4" descr="Apple Illustration PNG &amp; SVG Design For T-Shirts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1751" y="2144027"/>
                <a:ext cx="589662" cy="589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245733" y="1231520"/>
            <a:ext cx="57005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KoPubWorld돋움체 Bold" panose="00000800000000000000" pitchFamily="2" charset="-127"/>
              </a:rPr>
              <a:t>Match Card</a:t>
            </a:r>
            <a:endParaRPr lang="ko-KR" altLang="en-US" sz="7200" b="1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+mj-ea"/>
              <a:cs typeface="KoPubWorld돋움체 Light" panose="000003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 rot="2571067">
            <a:off x="9115172" y="3949012"/>
            <a:ext cx="2169785" cy="1915772"/>
            <a:chOff x="746252" y="3970968"/>
            <a:chExt cx="1918266" cy="1693698"/>
          </a:xfrm>
        </p:grpSpPr>
        <p:grpSp>
          <p:nvGrpSpPr>
            <p:cNvPr id="31" name="그룹 30"/>
            <p:cNvGrpSpPr/>
            <p:nvPr/>
          </p:nvGrpSpPr>
          <p:grpSpPr>
            <a:xfrm rot="20277275">
              <a:off x="746252" y="4201705"/>
              <a:ext cx="1052849" cy="1462961"/>
              <a:chOff x="2419264" y="3885255"/>
              <a:chExt cx="1052849" cy="1462961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2419264" y="3885255"/>
                <a:ext cx="1052849" cy="1462961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Picture 2" descr="🐶 Dog Face Emoji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3014" y="4219381"/>
                <a:ext cx="794708" cy="7947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그룹 33"/>
            <p:cNvGrpSpPr/>
            <p:nvPr/>
          </p:nvGrpSpPr>
          <p:grpSpPr>
            <a:xfrm rot="21044266">
              <a:off x="1611669" y="3970968"/>
              <a:ext cx="1052849" cy="1462961"/>
              <a:chOff x="2419264" y="3885255"/>
              <a:chExt cx="1052849" cy="1462961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2419264" y="3885255"/>
                <a:ext cx="1052849" cy="1462961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6" name="Picture 2" descr="🐶 Dog Face Emoji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3014" y="4219381"/>
                <a:ext cx="794708" cy="7947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 rot="1504204">
            <a:off x="8773977" y="3467774"/>
            <a:ext cx="2517420" cy="2179636"/>
            <a:chOff x="8573525" y="3240600"/>
            <a:chExt cx="2739331" cy="2371770"/>
          </a:xfrm>
        </p:grpSpPr>
        <p:grpSp>
          <p:nvGrpSpPr>
            <p:cNvPr id="10" name="그룹 9"/>
            <p:cNvGrpSpPr/>
            <p:nvPr/>
          </p:nvGrpSpPr>
          <p:grpSpPr>
            <a:xfrm rot="460670">
              <a:off x="8573525" y="3240600"/>
              <a:ext cx="1518184" cy="2109556"/>
              <a:chOff x="5019214" y="3328188"/>
              <a:chExt cx="1518184" cy="2109556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그룹 10"/>
            <p:cNvGrpSpPr/>
            <p:nvPr/>
          </p:nvGrpSpPr>
          <p:grpSpPr>
            <a:xfrm rot="1232018">
              <a:off x="9794672" y="3502814"/>
              <a:ext cx="1518184" cy="2109556"/>
              <a:chOff x="5019214" y="3328188"/>
              <a:chExt cx="1518184" cy="2109556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752627" y="2878363"/>
            <a:ext cx="363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defRPr>
            </a:lvl1pPr>
          </a:lstStyle>
          <a:p>
            <a:r>
              <a:rPr lang="en-US" altLang="ko-KR" sz="1600" dirty="0" smtClean="0"/>
              <a:t>Match Card </a:t>
            </a:r>
            <a:r>
              <a:rPr lang="ko-KR" altLang="en-US" sz="1600" dirty="0" smtClean="0"/>
              <a:t>변수 </a:t>
            </a:r>
            <a:r>
              <a:rPr lang="en-US" altLang="ko-KR" sz="1600" dirty="0" smtClean="0"/>
              <a:t>&amp; </a:t>
            </a:r>
            <a:r>
              <a:rPr lang="ko-KR" altLang="en-US" sz="1600" dirty="0" smtClean="0"/>
              <a:t>함수를 토대로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구현 방식 및 원리 설명</a:t>
            </a:r>
            <a:endParaRPr lang="en-US" altLang="ko-KR" sz="1600" dirty="0" smtClean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640727"/>
            <a:ext cx="4877727" cy="830997"/>
            <a:chOff x="3819245" y="188165"/>
            <a:chExt cx="4877727" cy="83099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174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2504"/>
          <a:stretch/>
        </p:blipFill>
        <p:spPr>
          <a:xfrm>
            <a:off x="557401" y="1620390"/>
            <a:ext cx="5002104" cy="508276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725682" y="1622797"/>
            <a:ext cx="5908918" cy="5077954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Scene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은 </a:t>
            </a:r>
            <a:r>
              <a:rPr lang="ko-KR" altLang="en-US" sz="1400" b="1" dirty="0">
                <a:solidFill>
                  <a:srgbClr val="36D2CE"/>
                </a:solidFill>
              </a:rPr>
              <a:t>화면 전환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필요할 때 사용하는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Scene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값을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으로 먼저 선언함</a:t>
            </a:r>
            <a:endParaRPr lang="en-US" altLang="ko-KR" sz="1100" u="sng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값에 따라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조건에 맞는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while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문으로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이동</a:t>
            </a:r>
            <a:endParaRPr lang="en-US" altLang="ko-KR" sz="1400" b="1" dirty="0" smtClean="0">
              <a:solidFill>
                <a:srgbClr val="36D2CE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Scene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값에 따라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종류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while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문으로 이루어짐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2296897" cy="830997"/>
            <a:chOff x="3819245" y="188165"/>
            <a:chExt cx="2296897" cy="83099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185144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1" y="1222687"/>
            <a:ext cx="55884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Scene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의 역할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-1" r="83318"/>
          <a:stretch/>
        </p:blipFill>
        <p:spPr>
          <a:xfrm>
            <a:off x="6557555" y="2056536"/>
            <a:ext cx="1576251" cy="287447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1600931" y="3502071"/>
            <a:ext cx="933262" cy="21340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1600931" y="4629895"/>
            <a:ext cx="933262" cy="21340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1600931" y="5943752"/>
            <a:ext cx="933262" cy="21340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114497" y="3760831"/>
            <a:ext cx="1465450" cy="59169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while (Scene == 0)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난이도 선택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968762" y="3760832"/>
            <a:ext cx="1465450" cy="59169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while (Scene == 1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/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인게임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9780334" y="3760832"/>
            <a:ext cx="1465450" cy="59169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while (Scene ==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2)</a:t>
            </a:r>
          </a:p>
          <a:p>
            <a:pPr algn="ctr"/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다시 하기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194766" y="3141013"/>
            <a:ext cx="1013442" cy="29261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36D2CE"/>
                </a:solidFill>
              </a:rPr>
              <a:t>Scene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?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7" name="직선 화살표 연결선 66"/>
          <p:cNvCxnSpPr>
            <a:stCxn id="65" idx="2"/>
            <a:endCxn id="31" idx="0"/>
          </p:cNvCxnSpPr>
          <p:nvPr/>
        </p:nvCxnSpPr>
        <p:spPr>
          <a:xfrm flipH="1">
            <a:off x="6847222" y="3433627"/>
            <a:ext cx="1854265" cy="327204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65" idx="2"/>
            <a:endCxn id="53" idx="0"/>
          </p:cNvCxnSpPr>
          <p:nvPr/>
        </p:nvCxnSpPr>
        <p:spPr>
          <a:xfrm>
            <a:off x="8701487" y="3433627"/>
            <a:ext cx="0" cy="327205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65" idx="2"/>
            <a:endCxn id="59" idx="0"/>
          </p:cNvCxnSpPr>
          <p:nvPr/>
        </p:nvCxnSpPr>
        <p:spPr>
          <a:xfrm>
            <a:off x="8701487" y="3433627"/>
            <a:ext cx="1811572" cy="327205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그림 7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8762" y="4399958"/>
            <a:ext cx="1465450" cy="1308652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80334" y="4394410"/>
            <a:ext cx="1463166" cy="1734738"/>
          </a:xfrm>
          <a:prstGeom prst="rect">
            <a:avLst/>
          </a:prstGeom>
        </p:spPr>
      </p:pic>
      <p:cxnSp>
        <p:nvCxnSpPr>
          <p:cNvPr id="76" name="직선 연결선 75"/>
          <p:cNvCxnSpPr/>
          <p:nvPr/>
        </p:nvCxnSpPr>
        <p:spPr>
          <a:xfrm>
            <a:off x="5725795" y="3097468"/>
            <a:ext cx="5911200" cy="0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/>
          <a:srcRect b="7782"/>
          <a:stretch/>
        </p:blipFill>
        <p:spPr>
          <a:xfrm>
            <a:off x="6112103" y="4399959"/>
            <a:ext cx="1465560" cy="209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r="2504"/>
          <a:stretch/>
        </p:blipFill>
        <p:spPr>
          <a:xfrm>
            <a:off x="557401" y="1620390"/>
            <a:ext cx="5002104" cy="508276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834076" y="2008262"/>
            <a:ext cx="3955638" cy="560767"/>
          </a:xfrm>
          <a:prstGeom prst="roundRect">
            <a:avLst>
              <a:gd name="adj" fmla="val 2565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1" y="1222687"/>
            <a:ext cx="13654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준비 과정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25682" y="1622797"/>
            <a:ext cx="5908918" cy="5077954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CursorView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 있는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cursorInfo.bVisible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FALSE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선언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SelectCard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CurrentCard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구조체에 각각 변수 이름 선언 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269875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추가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SelectCard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 Select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 선언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추가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CurrentCard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 Current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 선언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추가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166813"/>
            <a:endParaRPr lang="en-US" altLang="ko-KR" sz="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166813"/>
            <a:endParaRPr lang="en-US" altLang="ko-KR" sz="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166813"/>
            <a:endParaRPr lang="en-US" altLang="ko-KR" sz="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166813"/>
            <a:endParaRPr lang="en-US" altLang="ko-KR" sz="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166813"/>
            <a:endParaRPr lang="en-US" altLang="ko-KR" sz="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079500"/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SelectCard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CurrentCard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888558"/>
            <a:ext cx="2899954" cy="24437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6601047" cy="830997"/>
            <a:chOff x="3819245" y="188165"/>
            <a:chExt cx="6601047" cy="83099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317147"/>
              <a:ext cx="6155593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- while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(1)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진입 전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47415"/>
          <a:stretch/>
        </p:blipFill>
        <p:spPr>
          <a:xfrm>
            <a:off x="6561937" y="3585343"/>
            <a:ext cx="4171406" cy="221780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5725795" y="3872050"/>
            <a:ext cx="5911200" cy="0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r="34820" b="50359"/>
          <a:stretch/>
        </p:blipFill>
        <p:spPr>
          <a:xfrm>
            <a:off x="6561937" y="2914524"/>
            <a:ext cx="2718932" cy="20936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b="16349"/>
          <a:stretch/>
        </p:blipFill>
        <p:spPr>
          <a:xfrm>
            <a:off x="6063221" y="4112742"/>
            <a:ext cx="2427635" cy="114723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/>
          <a:srcRect b="14844"/>
          <a:stretch/>
        </p:blipFill>
        <p:spPr>
          <a:xfrm>
            <a:off x="8809501" y="4112741"/>
            <a:ext cx="2485516" cy="139107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6063221" y="5259977"/>
            <a:ext cx="2427635" cy="7928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2413" lvl="2" indent="-252413">
              <a:buFont typeface="Wingdings" panose="05000000000000000000" pitchFamily="2" charset="2"/>
              <a:buChar char="Ø"/>
            </a:pP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Select.x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0</a:t>
            </a:r>
          </a:p>
          <a:p>
            <a:pPr marL="252413" lvl="2" indent="-252413">
              <a:buFont typeface="Wingdings" panose="05000000000000000000" pitchFamily="2" charset="2"/>
              <a:buChar char="Ø"/>
            </a:pP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52413" lvl="2" indent="-252413">
              <a:buFont typeface="Wingdings" panose="05000000000000000000" pitchFamily="2" charset="2"/>
              <a:buChar char="Ø"/>
            </a:pP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Select.y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2</a:t>
            </a:r>
          </a:p>
          <a:p>
            <a:pPr marL="252413" lvl="2" indent="-252413">
              <a:buFont typeface="Wingdings" panose="05000000000000000000" pitchFamily="2" charset="2"/>
              <a:buChar char="Ø"/>
            </a:pP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52413" lvl="2" indent="-252413">
              <a:buFont typeface="Wingdings" panose="05000000000000000000" pitchFamily="2" charset="2"/>
              <a:buChar char="Ø"/>
            </a:pP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Select.shape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☞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809501" y="5503816"/>
            <a:ext cx="2485516" cy="1086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2413" lvl="2" indent="-252413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Select.x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marL="252413" lvl="2" indent="-252413">
              <a:buFont typeface="Wingdings" panose="05000000000000000000" pitchFamily="2" charset="2"/>
              <a:buChar char="Ø"/>
            </a:pP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52413" lvl="2" indent="-252413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Select.y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0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52413" lvl="2" indent="-252413">
              <a:buFont typeface="Wingdings" panose="05000000000000000000" pitchFamily="2" charset="2"/>
              <a:buChar char="Ø"/>
            </a:pP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52413" lvl="2" indent="-252413">
              <a:buFont typeface="Wingdings" panose="05000000000000000000" pitchFamily="2" charset="2"/>
              <a:buChar char="Ø"/>
            </a:pP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Select.shape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선택한 카드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“</a:t>
            </a:r>
          </a:p>
          <a:p>
            <a:pPr marL="252413" lvl="2" indent="-252413">
              <a:buFont typeface="Wingdings" panose="05000000000000000000" pitchFamily="2" charset="2"/>
              <a:buChar char="Ø"/>
            </a:pP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52413" lvl="2" indent="-252413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Current.show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‘ ‘(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빈 칸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8652328" y="3872050"/>
            <a:ext cx="0" cy="2829740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0142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r="2504"/>
          <a:stretch/>
        </p:blipFill>
        <p:spPr>
          <a:xfrm>
            <a:off x="557401" y="1620390"/>
            <a:ext cx="5002104" cy="508276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834076" y="2560320"/>
            <a:ext cx="3955638" cy="374469"/>
          </a:xfrm>
          <a:prstGeom prst="roundRect">
            <a:avLst>
              <a:gd name="adj" fmla="val 2565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1" y="1222687"/>
            <a:ext cx="13654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준비 과정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25682" y="1622797"/>
            <a:ext cx="5908918" cy="5077954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CreateMain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CreateReplay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함수에서 </a:t>
            </a:r>
            <a:r>
              <a:rPr lang="en-US" altLang="ko-KR" sz="1400" b="1" dirty="0" err="1">
                <a:solidFill>
                  <a:srgbClr val="36D2CE"/>
                </a:solidFill>
              </a:rPr>
              <a:t>strcpy</a:t>
            </a:r>
            <a:r>
              <a:rPr lang="ko-KR" altLang="en-US" sz="1400" b="1" dirty="0">
                <a:solidFill>
                  <a:srgbClr val="36D2CE"/>
                </a:solidFill>
              </a:rPr>
              <a:t> 사용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하여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문자열 복사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CreateMain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문자열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저장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CreateReplay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Replay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문자열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저장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166813"/>
            <a:endParaRPr lang="en-US" altLang="ko-KR" sz="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166813"/>
            <a:endParaRPr lang="en-US" altLang="ko-KR" sz="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166813"/>
            <a:endParaRPr lang="en-US" altLang="ko-KR" sz="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166813"/>
            <a:endParaRPr lang="en-US" altLang="ko-KR" sz="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166813"/>
            <a:endParaRPr lang="en-US" altLang="ko-KR" sz="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984250"/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CreateMain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CreateReplay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602" y="3251739"/>
            <a:ext cx="2464928" cy="328839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372" y="3251739"/>
            <a:ext cx="2464814" cy="218401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r="10448" b="49672"/>
          <a:stretch/>
        </p:blipFill>
        <p:spPr>
          <a:xfrm>
            <a:off x="6567094" y="2062991"/>
            <a:ext cx="1587737" cy="22673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rcRect t="47159"/>
          <a:stretch/>
        </p:blipFill>
        <p:spPr>
          <a:xfrm>
            <a:off x="6567094" y="2732782"/>
            <a:ext cx="1688632" cy="226732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5725795" y="3014830"/>
            <a:ext cx="5911200" cy="0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680450" y="3014830"/>
            <a:ext cx="0" cy="3686960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6601047" cy="830997"/>
            <a:chOff x="3819245" y="188165"/>
            <a:chExt cx="6601047" cy="83099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317147"/>
              <a:ext cx="6155593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- while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(1)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진입 전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58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41" y="2224025"/>
            <a:ext cx="5007751" cy="4473590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5725682" y="1622797"/>
            <a:ext cx="5908918" cy="5077954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MainRender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(&amp;Select)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문자열의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문자에 따라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문자 색 및 특수 문자로 변경</a:t>
            </a:r>
            <a:endParaRPr lang="en-US" altLang="ko-KR" sz="1100" u="sng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Keyboard(&amp;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방향키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스페이스 바를 사용했을 때 함수에 있는 조건에 따라 작동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이동 및 카드 선택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취소 가능</a:t>
            </a:r>
            <a:endParaRPr lang="en-US" altLang="ko-KR" sz="11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GotoXY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Select.x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Select.y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x, y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좌표 설정 및 커서 이동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printf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(“%s”,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Select.shape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현재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Select.x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Select.y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좌표에 </a:t>
            </a:r>
            <a:r>
              <a:rPr lang="en-US" altLang="ko-KR" sz="1100" u="sng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Select.shape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☞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출력</a:t>
            </a:r>
            <a:endParaRPr lang="en-US" altLang="ko-KR" sz="11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Sleep(100)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0.1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초 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딜레이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system(“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cls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”)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현재 출력된 내용 초기화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6601047" cy="830997"/>
            <a:chOff x="3819245" y="188165"/>
            <a:chExt cx="6601047" cy="83099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317147"/>
              <a:ext cx="6155593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- while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(Scene == 0) 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399" y="1222687"/>
            <a:ext cx="49375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while (Scene == 0)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구성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41" y="1620389"/>
            <a:ext cx="5007863" cy="60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25372"/>
          <a:stretch/>
        </p:blipFill>
        <p:spPr>
          <a:xfrm>
            <a:off x="557395" y="1622342"/>
            <a:ext cx="11077255" cy="31959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399" y="1222687"/>
            <a:ext cx="464161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Keyboard(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SelectCard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* Select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);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92236" y="1648948"/>
            <a:ext cx="4606781" cy="2113155"/>
          </a:xfrm>
          <a:prstGeom prst="roundRect">
            <a:avLst>
              <a:gd name="adj" fmla="val 391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7428361" cy="830997"/>
            <a:chOff x="3819245" y="188165"/>
            <a:chExt cx="7428361" cy="83099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317147"/>
              <a:ext cx="6982907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- while (Scene ==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0)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57397" y="4896740"/>
            <a:ext cx="11077203" cy="1895267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좌표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Select.x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Select.y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주소 값을 함수에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전달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(Call by Reference)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key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 선언 후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if (_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kbhit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조건문이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true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면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getch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 값 반환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방향키는 아스키 코드에 해당하는 값이 없기 때문에 비교를 위해서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224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먼저 반환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후 방향키 값을 나중에 반환하는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 byte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구조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처음 반환 값이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224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인지 확인하는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if (key == 224) 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조건문이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true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면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방향키 값을 반환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후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switch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문으로 이동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13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399" y="1222687"/>
            <a:ext cx="463844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Keyboard(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SelectCard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* Select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);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7397" y="4896740"/>
            <a:ext cx="11077203" cy="1895267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UP : Select-&gt;y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값에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뺐을 때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보다 크거나 같으면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위로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6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만큼 이동</a:t>
            </a:r>
            <a:endParaRPr lang="en-US" altLang="ko-KR" sz="1400" b="1" dirty="0" smtClean="0">
              <a:solidFill>
                <a:srgbClr val="36D2CE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Select-&gt;y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값이 처음엔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잡혀 있기 때문에 값이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 경우 이동하지 않음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Select-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&gt;y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값이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 경우 이동 가능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DOWN : Select-&gt;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값에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더했을 때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보다 작거나 같으면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아래로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6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만큼 이동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Select-&gt;y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값이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 경우 이동하지 않음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Select-&gt;y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값이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 경우 이동 가능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7428361" cy="830997"/>
            <a:chOff x="3819245" y="188165"/>
            <a:chExt cx="7428361" cy="83099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317147"/>
              <a:ext cx="6982907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- while (Scene ==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0)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57400" y="1622342"/>
            <a:ext cx="11077200" cy="3195993"/>
            <a:chOff x="557400" y="1622342"/>
            <a:chExt cx="11077200" cy="319599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t="59026"/>
            <a:stretch/>
          </p:blipFill>
          <p:spPr>
            <a:xfrm>
              <a:off x="557400" y="2029096"/>
              <a:ext cx="11077200" cy="278923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b="93130"/>
            <a:stretch/>
          </p:blipFill>
          <p:spPr>
            <a:xfrm>
              <a:off x="557400" y="1622342"/>
              <a:ext cx="11077200" cy="467715"/>
            </a:xfrm>
            <a:prstGeom prst="rect">
              <a:avLst/>
            </a:prstGeom>
          </p:spPr>
        </p:pic>
      </p:grpSp>
      <p:sp>
        <p:nvSpPr>
          <p:cNvPr id="22" name="모서리가 둥근 직사각형 21"/>
          <p:cNvSpPr/>
          <p:nvPr/>
        </p:nvSpPr>
        <p:spPr>
          <a:xfrm>
            <a:off x="627017" y="2029096"/>
            <a:ext cx="7262949" cy="294113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7017" y="3271558"/>
            <a:ext cx="7358742" cy="294113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89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rcRect t="6448" r="1223" b="39974"/>
          <a:stretch/>
        </p:blipFill>
        <p:spPr>
          <a:xfrm>
            <a:off x="557400" y="2029096"/>
            <a:ext cx="8334051" cy="277803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rcRect r="24764" b="93130"/>
          <a:stretch/>
        </p:blipFill>
        <p:spPr>
          <a:xfrm>
            <a:off x="557400" y="1622342"/>
            <a:ext cx="8334051" cy="46771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57397" y="4896740"/>
            <a:ext cx="11077203" cy="1895267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SPACE :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스페이스 바를 눌렀을 때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Select-&gt;y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값에 따라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난이도가 결정</a:t>
            </a:r>
            <a:endParaRPr lang="en-US" altLang="ko-KR" sz="1400" b="1" dirty="0" smtClean="0">
              <a:solidFill>
                <a:srgbClr val="36D2CE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Select-&gt;y = 2</a:t>
            </a:r>
          </a:p>
          <a:p>
            <a:pPr marL="714375" lvl="1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난이도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(diff)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Easy,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Scene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++,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Count = 10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선언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Scene++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의해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Scene = 1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되면서 </a:t>
            </a:r>
            <a:r>
              <a:rPr lang="en-US" altLang="ko-KR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while (Scene == 0) </a:t>
            </a:r>
            <a:r>
              <a:rPr lang="ko-KR" altLang="en-US" sz="1100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반복문</a:t>
            </a:r>
            <a:r>
              <a:rPr lang="ko-KR" alt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탈출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후 </a:t>
            </a:r>
            <a:r>
              <a:rPr lang="en-US" altLang="ko-KR" sz="1100" u="sng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CreateCard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함수로 진입</a:t>
            </a:r>
            <a:endParaRPr lang="en-US" altLang="ko-KR" sz="1100" u="sng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399" y="1222687"/>
            <a:ext cx="465553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Keyboard(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SelectCard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* Select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);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7428361" cy="830997"/>
            <a:chOff x="3819245" y="188165"/>
            <a:chExt cx="7428361" cy="83099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317147"/>
              <a:ext cx="6982907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- while (Scene ==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0)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627017" y="2046513"/>
            <a:ext cx="6853646" cy="629305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658" y="1622342"/>
            <a:ext cx="2639942" cy="3195993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9024772" y="1649378"/>
            <a:ext cx="2556000" cy="18323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/>
          <p:cNvCxnSpPr>
            <a:stCxn id="13" idx="2"/>
            <a:endCxn id="15" idx="0"/>
          </p:cNvCxnSpPr>
          <p:nvPr/>
        </p:nvCxnSpPr>
        <p:spPr>
          <a:xfrm flipH="1">
            <a:off x="9576421" y="1832614"/>
            <a:ext cx="726351" cy="18859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9024772" y="3718560"/>
            <a:ext cx="1103297" cy="200298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97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/>
          <p:cNvSpPr/>
          <p:nvPr/>
        </p:nvSpPr>
        <p:spPr>
          <a:xfrm>
            <a:off x="5725682" y="1622797"/>
            <a:ext cx="5908918" cy="5077954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Select.y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ko-KR" altLang="en-US" sz="1400" b="1" dirty="0">
                <a:solidFill>
                  <a:srgbClr val="36D2CE"/>
                </a:solidFill>
              </a:rPr>
              <a:t>주소 값을 함수에 전달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(Call by Reference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문자열의 문자를 </a:t>
            </a:r>
            <a:r>
              <a:rPr lang="en-US" altLang="ko-KR" sz="1400" b="1" dirty="0">
                <a:solidFill>
                  <a:srgbClr val="36D2CE"/>
                </a:solidFill>
              </a:rPr>
              <a:t>Select-&gt;y</a:t>
            </a:r>
            <a:r>
              <a:rPr lang="ko-KR" altLang="en-US" sz="1400" b="1" dirty="0">
                <a:solidFill>
                  <a:srgbClr val="36D2CE"/>
                </a:solidFill>
              </a:rPr>
              <a:t>의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값에 따라 </a:t>
            </a:r>
            <a:r>
              <a:rPr lang="ko-KR" altLang="en-US" sz="1400" b="1" dirty="0">
                <a:solidFill>
                  <a:srgbClr val="36D2CE"/>
                </a:solidFill>
              </a:rPr>
              <a:t>색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변경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EX) Select-&gt;y = 2</a:t>
            </a:r>
          </a:p>
        </p:txBody>
      </p:sp>
      <p:cxnSp>
        <p:nvCxnSpPr>
          <p:cNvPr id="48" name="직선 연결선 47"/>
          <p:cNvCxnSpPr/>
          <p:nvPr/>
        </p:nvCxnSpPr>
        <p:spPr>
          <a:xfrm>
            <a:off x="8680450" y="3418126"/>
            <a:ext cx="0" cy="3309302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/>
          <p:cNvCxnSpPr/>
          <p:nvPr/>
        </p:nvCxnSpPr>
        <p:spPr>
          <a:xfrm>
            <a:off x="5725795" y="3172539"/>
            <a:ext cx="5911200" cy="0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6601047" cy="830997"/>
            <a:chOff x="3819245" y="188165"/>
            <a:chExt cx="6601047" cy="83099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317147"/>
              <a:ext cx="6155593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- while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(Scene == 0) 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36" y="1627135"/>
            <a:ext cx="5005469" cy="431580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399" y="1222687"/>
            <a:ext cx="49375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MainRender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SelectCard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*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Select);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41" y="5942938"/>
            <a:ext cx="5007863" cy="760219"/>
          </a:xfrm>
          <a:prstGeom prst="rect">
            <a:avLst/>
          </a:prstGeom>
        </p:spPr>
      </p:pic>
      <p:sp>
        <p:nvSpPr>
          <p:cNvPr id="31" name="모서리가 둥근 직사각형 30"/>
          <p:cNvSpPr/>
          <p:nvPr/>
        </p:nvSpPr>
        <p:spPr>
          <a:xfrm>
            <a:off x="1262625" y="2469776"/>
            <a:ext cx="4249413" cy="3375547"/>
          </a:xfrm>
          <a:prstGeom prst="roundRect">
            <a:avLst>
              <a:gd name="adj" fmla="val 56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738" y="2517590"/>
            <a:ext cx="2445055" cy="620765"/>
          </a:xfrm>
          <a:prstGeom prst="rect">
            <a:avLst/>
          </a:prstGeom>
        </p:spPr>
      </p:pic>
      <p:sp>
        <p:nvSpPr>
          <p:cNvPr id="52" name="직사각형 51"/>
          <p:cNvSpPr/>
          <p:nvPr/>
        </p:nvSpPr>
        <p:spPr>
          <a:xfrm>
            <a:off x="5889578" y="3640402"/>
            <a:ext cx="2624582" cy="115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2413" lvl="2" indent="-252413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Main[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][j] = ‘1’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경우 해당 문자를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밝은 옥색으로 변경</a:t>
            </a:r>
            <a:endParaRPr lang="en-US" altLang="ko-KR" sz="11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2"/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52413" lvl="2" indent="-252413">
              <a:buFont typeface="Wingdings" panose="05000000000000000000" pitchFamily="2" charset="2"/>
              <a:buChar char="Ø"/>
            </a:pPr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52413" lvl="2" indent="-252413">
              <a:buFont typeface="Wingdings" panose="05000000000000000000" pitchFamily="2" charset="2"/>
              <a:buChar char="Ø"/>
            </a:pP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52413" lvl="2" indent="-252413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Main[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][j] = ‘1’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아닐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경우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해당 문자를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밝은 흰색으로 변경</a:t>
            </a:r>
            <a:endParaRPr lang="en-US" altLang="ko-KR" sz="11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236" y="3457306"/>
            <a:ext cx="1905266" cy="21910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0284" y="3452200"/>
            <a:ext cx="1363950" cy="224211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8844233" y="3640402"/>
            <a:ext cx="2624582" cy="1153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2413" lvl="2" indent="-252413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Main[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][j] =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‘0’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 경우 해당 문자를 </a:t>
            </a:r>
            <a:r>
              <a:rPr lang="ko-KR" alt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밝은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흰색으로 변경</a:t>
            </a: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52413" lvl="2" indent="-252413">
              <a:buFont typeface="Wingdings" panose="05000000000000000000" pitchFamily="2" charset="2"/>
              <a:buChar char="Ø"/>
            </a:pPr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52413" lvl="2" indent="-252413">
              <a:buFont typeface="Wingdings" panose="05000000000000000000" pitchFamily="2" charset="2"/>
              <a:buChar char="Ø"/>
            </a:pPr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52413" lvl="2" indent="-252413">
              <a:buFont typeface="Wingdings" panose="05000000000000000000" pitchFamily="2" charset="2"/>
              <a:buChar char="Ø"/>
            </a:pP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52413" lvl="2" indent="-252413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Main[</a:t>
            </a: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][j] =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‘0’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아닐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경우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해당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문자를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회색으로 </a:t>
            </a:r>
            <a:r>
              <a:rPr lang="ko-KR" alt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변경</a:t>
            </a:r>
            <a:endParaRPr lang="en-US" altLang="ko-KR" sz="11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5725795" y="3420176"/>
            <a:ext cx="5911200" cy="0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47357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52" y="1622798"/>
            <a:ext cx="1085396" cy="508035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594" y="1622798"/>
            <a:ext cx="2052911" cy="5080359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5725682" y="1622797"/>
            <a:ext cx="5908918" cy="5077954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자 색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변경 후 조건에 맞는 문자들을 </a:t>
            </a:r>
            <a:r>
              <a:rPr lang="ko-KR" altLang="en-US" sz="1400" b="1" dirty="0">
                <a:solidFill>
                  <a:srgbClr val="36D2CE"/>
                </a:solidFill>
              </a:rPr>
              <a:t>특수 문자로 변경 후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출력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문자가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‘1’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 행들은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■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변경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후 출력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문자가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‘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알파벳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행들은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알파벳 </a:t>
            </a:r>
            <a:r>
              <a:rPr lang="ko-KR" alt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형태의 특수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문자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변경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후 출력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문자가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‘0’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 행들은 빈 칸으로 출력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82663" lvl="2" indent="-247650">
              <a:buFont typeface="Wingdings" panose="05000000000000000000" pitchFamily="2" charset="2"/>
              <a:buChar char="ü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특수 문자는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 byte,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일반 문자는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byte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이기 때문에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빈 칸의 경우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2" indent="68263"/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byte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이므로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byte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크기를 맞추기 위해서 빈 칸을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번 사용</a:t>
            </a:r>
            <a:endParaRPr lang="en-US" altLang="ko-KR" sz="1100" u="sng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6601047" cy="830997"/>
            <a:chOff x="3819245" y="188165"/>
            <a:chExt cx="6601047" cy="83099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317147"/>
              <a:ext cx="6155593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- while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(Scene == 0) 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399" y="1222687"/>
            <a:ext cx="49375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MainRender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SelectCard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*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Select);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39" y="1622798"/>
            <a:ext cx="2957349" cy="5077954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1556400" y="2427475"/>
            <a:ext cx="2289207" cy="4247638"/>
          </a:xfrm>
          <a:prstGeom prst="roundRect">
            <a:avLst>
              <a:gd name="adj" fmla="val 1072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2800" y="2050193"/>
            <a:ext cx="2542654" cy="9167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2800" y="3400208"/>
            <a:ext cx="2542654" cy="9075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2801" y="4732467"/>
            <a:ext cx="2542654" cy="114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0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635"/>
            <a:ext cx="12213590" cy="86106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620426" y="245639"/>
            <a:ext cx="2951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KoPubWorld돋움체 Light" panose="00000300000000000000" pitchFamily="2" charset="-127"/>
              </a:rPr>
              <a:t>CONTENTS</a:t>
            </a:r>
            <a:endParaRPr lang="ko-KR" altLang="en-US" sz="2000" spc="600" dirty="0">
              <a:solidFill>
                <a:schemeClr val="bg1"/>
              </a:solidFill>
              <a:latin typeface="Verdana" panose="020B0604030504040204" pitchFamily="34" charset="0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93B6E9-C890-4D5A-A71D-291AA2FC09FB}"/>
              </a:ext>
            </a:extLst>
          </p:cNvPr>
          <p:cNvGrpSpPr/>
          <p:nvPr/>
        </p:nvGrpSpPr>
        <p:grpSpPr>
          <a:xfrm>
            <a:off x="5292090" y="1374140"/>
            <a:ext cx="1598295" cy="831215"/>
            <a:chOff x="5292090" y="1374140"/>
            <a:chExt cx="1598295" cy="831215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>
              <a:off x="5292090" y="1374140"/>
              <a:ext cx="531495" cy="83185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4800" b="1" dirty="0">
                  <a:solidFill>
                    <a:srgbClr val="64DECF"/>
                  </a:solidFill>
                  <a:latin typeface="KoPubWorld돋움체 Bold" charset="0"/>
                  <a:ea typeface="KoPubWorld돋움체 Bold" charset="0"/>
                  <a:cs typeface="KoPubWorld돋움체 Bold" charset="0"/>
                </a:rPr>
                <a:t>1</a:t>
              </a:r>
              <a:endParaRPr lang="ko-KR" altLang="en-US" sz="4800" b="1" dirty="0">
                <a:solidFill>
                  <a:srgbClr val="64DECF"/>
                </a:solidFill>
                <a:latin typeface="KoPubWorld돋움체 Bold" charset="0"/>
                <a:ea typeface="KoPubWorld돋움체 Bold" charset="0"/>
                <a:cs typeface="KoPubWorld돋움체 Bold" charset="0"/>
              </a:endParaRPr>
            </a:p>
          </p:txBody>
        </p:sp>
        <p:sp>
          <p:nvSpPr>
            <p:cNvPr id="12" name="TextBox 11"/>
            <p:cNvSpPr txBox="1">
              <a:spLocks/>
            </p:cNvSpPr>
            <p:nvPr/>
          </p:nvSpPr>
          <p:spPr>
            <a:xfrm>
              <a:off x="5822950" y="1443990"/>
              <a:ext cx="1068070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cs typeface="KoPubWorld돋움체 Bold" charset="0"/>
                </a:rPr>
                <a:t>게임 소개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5AF55B-2B72-4D64-9D81-C0FF482732D7}"/>
              </a:ext>
            </a:extLst>
          </p:cNvPr>
          <p:cNvGrpSpPr/>
          <p:nvPr/>
        </p:nvGrpSpPr>
        <p:grpSpPr>
          <a:xfrm>
            <a:off x="5292090" y="3496310"/>
            <a:ext cx="1856740" cy="831215"/>
            <a:chOff x="5292090" y="3496310"/>
            <a:chExt cx="1856740" cy="83121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1C3A4C-9A1E-4998-B64C-27B322E1FB56}"/>
                </a:ext>
              </a:extLst>
            </p:cNvPr>
            <p:cNvSpPr txBox="1"/>
            <p:nvPr/>
          </p:nvSpPr>
          <p:spPr>
            <a:xfrm>
              <a:off x="5292090" y="3496310"/>
              <a:ext cx="530860" cy="831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D65EA8-75FC-4381-8F1B-C7736D8545B7}"/>
                </a:ext>
              </a:extLst>
            </p:cNvPr>
            <p:cNvSpPr txBox="1"/>
            <p:nvPr/>
          </p:nvSpPr>
          <p:spPr>
            <a:xfrm>
              <a:off x="5822950" y="3566795"/>
              <a:ext cx="1325880" cy="584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사용된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  <a:p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변수 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함수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5AF55B-2B72-4D64-9D81-C0FF482732D7}"/>
              </a:ext>
            </a:extLst>
          </p:cNvPr>
          <p:cNvGrpSpPr/>
          <p:nvPr/>
        </p:nvGrpSpPr>
        <p:grpSpPr>
          <a:xfrm>
            <a:off x="5292090" y="5619115"/>
            <a:ext cx="1608455" cy="831215"/>
            <a:chOff x="5292090" y="5619115"/>
            <a:chExt cx="1608455" cy="83121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1C3A4C-9A1E-4998-B64C-27B322E1FB56}"/>
                </a:ext>
              </a:extLst>
            </p:cNvPr>
            <p:cNvSpPr txBox="1"/>
            <p:nvPr/>
          </p:nvSpPr>
          <p:spPr>
            <a:xfrm>
              <a:off x="5292090" y="5619115"/>
              <a:ext cx="530860" cy="831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D65EA8-75FC-4381-8F1B-C7736D8545B7}"/>
                </a:ext>
              </a:extLst>
            </p:cNvPr>
            <p:cNvSpPr txBox="1"/>
            <p:nvPr/>
          </p:nvSpPr>
          <p:spPr>
            <a:xfrm>
              <a:off x="5822950" y="5689600"/>
              <a:ext cx="1077595" cy="338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6697"/>
          <a:stretch/>
        </p:blipFill>
        <p:spPr>
          <a:xfrm>
            <a:off x="557400" y="1622797"/>
            <a:ext cx="4998670" cy="507795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0" y="1222687"/>
            <a:ext cx="262163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화살표 출력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25682" y="1622797"/>
            <a:ext cx="5908918" cy="5077954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GotoXY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 매개 변수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Select.x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Select.y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넣고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출력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Select.x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Select.y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2</a:t>
            </a:r>
          </a:p>
          <a:p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(0, 2)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좌표에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Select.shape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출력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Select.shape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☞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0.1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초마다 현재 화면을 지우고 새 화면을 출력하는 과정을 반복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Sleep(100) = 0.1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초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ystem(“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cls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”) =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화면 지우기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altLang="ko-KR" sz="5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1"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while (Scene == 0)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출력 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결과</a:t>
            </a:r>
            <a:endParaRPr lang="ko-KR" alt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817594" y="5338353"/>
            <a:ext cx="2911160" cy="1079863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8194715" cy="830997"/>
            <a:chOff x="3819245" y="188165"/>
            <a:chExt cx="8194715" cy="83099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317147"/>
              <a:ext cx="7749261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- while (Scene == 0)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cxnSp>
        <p:nvCxnSpPr>
          <p:cNvPr id="26" name="직선 연결선 25"/>
          <p:cNvCxnSpPr/>
          <p:nvPr/>
        </p:nvCxnSpPr>
        <p:spPr>
          <a:xfrm>
            <a:off x="5725795" y="3947110"/>
            <a:ext cx="5911200" cy="0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b="7782"/>
          <a:stretch/>
        </p:blipFill>
        <p:spPr>
          <a:xfrm>
            <a:off x="7844113" y="4196607"/>
            <a:ext cx="1672054" cy="239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0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" y="1623060"/>
            <a:ext cx="3876264" cy="50787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530" y="1001395"/>
            <a:ext cx="11076940" cy="177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>
            <a:spLocks/>
          </p:cNvSpPr>
          <p:nvPr/>
        </p:nvSpPr>
        <p:spPr>
          <a:xfrm>
            <a:off x="5725795" y="1623060"/>
            <a:ext cx="5909310" cy="5078730"/>
          </a:xfrm>
          <a:prstGeom prst="rect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marL="285750" indent="-285750" latinLnBrk="0">
              <a:buFont typeface="Arial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선택한 난이도에 따라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switch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문의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이동 후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Arr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선택한 난이도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배열 선언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배열의 수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난이도에 따라 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맞춰야하는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짝의 개수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모든 인덱스의 데이터에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</a:p>
          <a:p>
            <a:pPr marL="285750" indent="-285750" latinLnBrk="0">
              <a:buFont typeface="Arial"/>
              <a:buChar char="•"/>
            </a:pPr>
            <a:endParaRPr lang="ko-KR" alt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  <a:tabLst>
                <a:tab pos="5648325" algn="l"/>
              </a:tabLst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Card(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선택한 난이도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차원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문자열에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인게임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가로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세로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길이의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2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배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만큼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행과 열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선언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atinLnBrk="0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latinLnBrk="0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[Easy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난이도 기준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1657350" lvl="3" indent="-285750" latinLnBrk="0">
              <a:buFont typeface="Wingdings" panose="05000000000000000000" pitchFamily="2" charset="2"/>
              <a:buChar char="Ø"/>
            </a:pP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114550" lvl="4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인게임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보드 크기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5 X 4</a:t>
            </a:r>
          </a:p>
          <a:p>
            <a:pPr marL="2114550" lvl="4" indent="-285750" latinLnBrk="0">
              <a:buFont typeface="Wingdings" panose="05000000000000000000" pitchFamily="2" charset="2"/>
              <a:buChar char="Ø"/>
            </a:pP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114550" lvl="4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제작 시 보드 크기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10 X 8</a:t>
            </a:r>
          </a:p>
          <a:p>
            <a:pPr marL="2114550" lvl="4" indent="-285750" latinLnBrk="0">
              <a:buFont typeface="Wingdings" panose="05000000000000000000" pitchFamily="2" charset="2"/>
              <a:buChar char="Ø"/>
            </a:pP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114550" lvl="4" indent="-285750" latinLnBrk="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 :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카드 위치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114550" lvl="4" indent="-285750" latinLnBrk="0">
              <a:buFont typeface="Wingdings" panose="05000000000000000000" pitchFamily="2" charset="2"/>
              <a:buChar char="Ø"/>
            </a:pP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114550" lvl="4" indent="-285750" latinLnBrk="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 :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빈 칸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15033" y="2811565"/>
            <a:ext cx="1427082" cy="230861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531" y="1222375"/>
            <a:ext cx="2551430" cy="4000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CreateCard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 );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7001642" cy="830997"/>
            <a:chOff x="3819245" y="188165"/>
            <a:chExt cx="7001642" cy="83099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6556187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- while (Scene == 0)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탈출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85922" t="37881"/>
          <a:stretch/>
        </p:blipFill>
        <p:spPr>
          <a:xfrm>
            <a:off x="4426721" y="1623060"/>
            <a:ext cx="1133021" cy="50787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025" y="4729305"/>
            <a:ext cx="1264395" cy="1906627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5725795" y="4672498"/>
            <a:ext cx="5911200" cy="0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그룹 10"/>
          <p:cNvGrpSpPr/>
          <p:nvPr/>
        </p:nvGrpSpPr>
        <p:grpSpPr>
          <a:xfrm>
            <a:off x="6109025" y="3071762"/>
            <a:ext cx="3615825" cy="1535221"/>
            <a:chOff x="6109025" y="2871316"/>
            <a:chExt cx="5111603" cy="2170304"/>
          </a:xfrm>
        </p:grpSpPr>
        <p:pic>
          <p:nvPicPr>
            <p:cNvPr id="20" name="그림 4" descr="C:/Users/Administrator/AppData/Roaming/PolarisOffice/ETemp/13196_15649136/fImage90932848467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880"/>
            <a:stretch/>
          </p:blipFill>
          <p:spPr>
            <a:xfrm>
              <a:off x="6109025" y="4227523"/>
              <a:ext cx="5111603" cy="814097"/>
            </a:xfrm>
            <a:prstGeom prst="rect">
              <a:avLst/>
            </a:prstGeom>
            <a:noFill/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9025" y="2871316"/>
              <a:ext cx="5111603" cy="1396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31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530" y="1001395"/>
            <a:ext cx="11076940" cy="177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>
            <a:spLocks/>
          </p:cNvSpPr>
          <p:nvPr/>
        </p:nvSpPr>
        <p:spPr>
          <a:xfrm>
            <a:off x="5725795" y="1623060"/>
            <a:ext cx="5909310" cy="5078730"/>
          </a:xfrm>
          <a:prstGeom prst="rect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latinLnBrk="0"/>
            <a:endParaRPr lang="en-US" altLang="ko-KR" sz="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카드가 배치되는 위치일 경우 </a:t>
            </a:r>
            <a:r>
              <a:rPr lang="en-US" altLang="ko-KR" sz="1400" b="1" dirty="0" err="1" smtClean="0">
                <a:solidFill>
                  <a:srgbClr val="36D2CE"/>
                </a:solidFill>
              </a:rPr>
              <a:t>srand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함수를 통해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난수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생성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Card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변수 선언 후 생성한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난수에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나눈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나머지 값을 추가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만약 특정 인덱스의 데이터 값이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이상일 경우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switch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문으로 가지 않고 </a:t>
            </a:r>
            <a:r>
              <a:rPr lang="ko-KR" altLang="en-US" sz="1400" b="1" dirty="0">
                <a:solidFill>
                  <a:srgbClr val="36D2CE"/>
                </a:solidFill>
              </a:rPr>
              <a:t>다시 </a:t>
            </a:r>
            <a:r>
              <a:rPr lang="ko-KR" altLang="en-US" sz="1400" b="1" dirty="0" err="1">
                <a:solidFill>
                  <a:srgbClr val="36D2CE"/>
                </a:solidFill>
              </a:rPr>
              <a:t>난수를</a:t>
            </a:r>
            <a:r>
              <a:rPr lang="ko-KR" altLang="en-US" sz="1400" b="1" dirty="0">
                <a:solidFill>
                  <a:srgbClr val="36D2CE"/>
                </a:solidFill>
              </a:rPr>
              <a:t>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생성</a:t>
            </a:r>
            <a:endParaRPr lang="en-US" altLang="ko-KR" sz="11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atinLnBrk="0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switch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문을 통해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Card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값과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Arr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배열의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동일한 인덱스 번호의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9875" latinLnBrk="0"/>
            <a:r>
              <a:rPr lang="ko-KR" altLang="en-US" sz="1400" b="1" dirty="0" smtClean="0">
                <a:solidFill>
                  <a:srgbClr val="36D2CE"/>
                </a:solidFill>
              </a:rPr>
              <a:t>데이터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값에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+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1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추가</a:t>
            </a:r>
            <a:endParaRPr lang="en-US" altLang="ko-KR" sz="1400" b="1" dirty="0" smtClean="0">
              <a:solidFill>
                <a:srgbClr val="36D2CE"/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5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9875" latinLnBrk="0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Card[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행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열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문자 추가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후 조건에 따라 다음 열 또는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다음 행으로 이동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모든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Card[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행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][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열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ko-KR" alt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문자가 추가될 때까지 반복 후 함수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종료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6827471" cy="830997"/>
            <a:chOff x="3819245" y="188165"/>
            <a:chExt cx="6827471" cy="83099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317147"/>
              <a:ext cx="6382017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설명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- while (Scene == 0)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탈출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57398" y="1623060"/>
            <a:ext cx="5002344" cy="5078730"/>
            <a:chOff x="557398" y="1623060"/>
            <a:chExt cx="5002344" cy="5078730"/>
          </a:xfrm>
        </p:grpSpPr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398" y="1623060"/>
              <a:ext cx="4212772" cy="507873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3"/>
            <a:srcRect l="85922" t="37881"/>
            <a:stretch/>
          </p:blipFill>
          <p:spPr>
            <a:xfrm>
              <a:off x="4770170" y="1623060"/>
              <a:ext cx="789572" cy="5078730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4"/>
            <a:srcRect t="62899"/>
            <a:stretch/>
          </p:blipFill>
          <p:spPr>
            <a:xfrm>
              <a:off x="557399" y="5296870"/>
              <a:ext cx="4212771" cy="1404920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3"/>
            <a:srcRect l="85922" t="37881" b="2652"/>
            <a:stretch/>
          </p:blipFill>
          <p:spPr>
            <a:xfrm>
              <a:off x="1227909" y="4450082"/>
              <a:ext cx="3542261" cy="864206"/>
            </a:xfrm>
            <a:prstGeom prst="rect">
              <a:avLst/>
            </a:prstGeom>
          </p:spPr>
        </p:pic>
        <p:sp>
          <p:nvSpPr>
            <p:cNvPr id="89" name="직사각형 88"/>
            <p:cNvSpPr>
              <a:spLocks/>
            </p:cNvSpPr>
            <p:nvPr/>
          </p:nvSpPr>
          <p:spPr>
            <a:xfrm>
              <a:off x="2888019" y="4084046"/>
              <a:ext cx="341234" cy="1314994"/>
            </a:xfrm>
            <a:prstGeom prst="rect">
              <a:avLst/>
            </a:prstGeom>
            <a:noFill/>
            <a:ln w="12700" cap="flat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latinLnBrk="0"/>
              <a:r>
                <a:rPr lang="en-US" altLang="ko-KR" sz="1600" b="1" dirty="0" smtClean="0">
                  <a:solidFill>
                    <a:schemeClr val="bg1"/>
                  </a:solidFill>
                </a:rPr>
                <a:t>.</a:t>
              </a:r>
            </a:p>
            <a:p>
              <a:pPr algn="ctr" latinLnBrk="0"/>
              <a:r>
                <a:rPr lang="en-US" altLang="ko-KR" sz="1600" b="1" dirty="0">
                  <a:solidFill>
                    <a:schemeClr val="bg1"/>
                  </a:solidFill>
                </a:rPr>
                <a:t>.</a:t>
              </a:r>
              <a:endParaRPr lang="en-US" altLang="ko-KR" sz="1600" b="1" dirty="0" smtClean="0">
                <a:solidFill>
                  <a:schemeClr val="bg1"/>
                </a:solidFill>
              </a:endParaRPr>
            </a:p>
            <a:p>
              <a:pPr algn="ctr" latinLnBrk="0"/>
              <a:r>
                <a:rPr lang="en-US" altLang="ko-KR" sz="1600" b="1" dirty="0" smtClean="0">
                  <a:solidFill>
                    <a:schemeClr val="bg1"/>
                  </a:solidFill>
                </a:rPr>
                <a:t>.</a:t>
              </a:r>
            </a:p>
            <a:p>
              <a:pPr algn="ctr" latinLnBrk="0"/>
              <a:r>
                <a:rPr lang="en-US" altLang="ko-KR" sz="1600" b="1" dirty="0">
                  <a:solidFill>
                    <a:schemeClr val="bg1"/>
                  </a:solidFill>
                </a:rPr>
                <a:t>.</a:t>
              </a:r>
              <a:endParaRPr lang="en-US" altLang="ko-KR" sz="1600" b="1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/>
          <a:srcRect l="7853" t="6854" r="49910" b="87659"/>
          <a:stretch/>
        </p:blipFill>
        <p:spPr>
          <a:xfrm>
            <a:off x="6075363" y="1915885"/>
            <a:ext cx="1637212" cy="27867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363" y="3630495"/>
            <a:ext cx="1863796" cy="749645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7209" y="5794145"/>
            <a:ext cx="3482482" cy="188809"/>
          </a:xfrm>
          <a:prstGeom prst="rect">
            <a:avLst/>
          </a:prstGeom>
        </p:spPr>
      </p:pic>
      <p:sp>
        <p:nvSpPr>
          <p:cNvPr id="102" name="모서리가 둥근 직사각형 101"/>
          <p:cNvSpPr/>
          <p:nvPr/>
        </p:nvSpPr>
        <p:spPr>
          <a:xfrm>
            <a:off x="898345" y="2217601"/>
            <a:ext cx="1921113" cy="210953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227909" y="3585334"/>
            <a:ext cx="3542261" cy="2710963"/>
          </a:xfrm>
          <a:prstGeom prst="roundRect">
            <a:avLst>
              <a:gd name="adj" fmla="val 586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531" y="1222375"/>
            <a:ext cx="2551430" cy="4000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CreateCard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 );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20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8" y="1623060"/>
            <a:ext cx="2505802" cy="507873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rcRect l="85922" t="37881"/>
          <a:stretch/>
        </p:blipFill>
        <p:spPr>
          <a:xfrm>
            <a:off x="3063200" y="1623060"/>
            <a:ext cx="2496542" cy="50787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530" y="1001395"/>
            <a:ext cx="11076940" cy="177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>
            <a:spLocks/>
          </p:cNvSpPr>
          <p:nvPr/>
        </p:nvSpPr>
        <p:spPr>
          <a:xfrm>
            <a:off x="5725795" y="1623060"/>
            <a:ext cx="5909310" cy="5078730"/>
          </a:xfrm>
          <a:prstGeom prst="rect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algn="ctr" latinLnBrk="0"/>
            <a:endParaRPr lang="en-US" altLang="ko-KR" sz="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latinLnBrk="0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가로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세로 길이를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2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배로 늘려야 하는 이유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  <a:p>
            <a:pPr algn="ctr" latinLnBrk="0"/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플레이할 때 생기는 문제점으로 인해 게임의 퀄리티가 낮아지면서 </a:t>
            </a:r>
            <a:r>
              <a:rPr lang="ko-KR" altLang="en-US" sz="1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플레이어에게 불편함을 제공하기 때문</a:t>
            </a:r>
            <a:endParaRPr lang="en-US" altLang="ko-KR" sz="1400" u="sng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6592339" cy="830997"/>
            <a:chOff x="3819245" y="188165"/>
            <a:chExt cx="6592339" cy="83099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317147"/>
              <a:ext cx="6146885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- while (Scene == 0)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탈출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6362307" y="2491634"/>
            <a:ext cx="1670740" cy="338982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latinLnBrk="0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늘리지 않을 경우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</p:txBody>
      </p:sp>
      <p:sp>
        <p:nvSpPr>
          <p:cNvPr id="25" name="직사각형 24"/>
          <p:cNvSpPr>
            <a:spLocks/>
          </p:cNvSpPr>
          <p:nvPr/>
        </p:nvSpPr>
        <p:spPr>
          <a:xfrm>
            <a:off x="9324072" y="2491634"/>
            <a:ext cx="1670740" cy="338982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latinLnBrk="0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늘릴 경우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971"/>
          <a:stretch/>
        </p:blipFill>
        <p:spPr>
          <a:xfrm>
            <a:off x="9037130" y="2830521"/>
            <a:ext cx="2248406" cy="1684208"/>
          </a:xfrm>
          <a:prstGeom prst="rect">
            <a:avLst/>
          </a:prstGeom>
        </p:spPr>
      </p:pic>
      <p:sp>
        <p:nvSpPr>
          <p:cNvPr id="34" name="직사각형 33"/>
          <p:cNvSpPr>
            <a:spLocks/>
          </p:cNvSpPr>
          <p:nvPr/>
        </p:nvSpPr>
        <p:spPr>
          <a:xfrm>
            <a:off x="5891848" y="4526048"/>
            <a:ext cx="2611658" cy="1630911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화살표가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이미지를 가리는 현상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때문에 플레이할 때 불편함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가로만 늘린다면 세로 길이를 늘릴 필요는 없지만 플레이할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때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간격이 좁기 때문에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가시성이 떨어짐</a:t>
            </a:r>
            <a:endParaRPr lang="en-US" altLang="ko-KR" sz="11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069694" y="2830521"/>
            <a:ext cx="2250296" cy="1684208"/>
            <a:chOff x="6069694" y="2830521"/>
            <a:chExt cx="2250296" cy="1684208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4"/>
            <a:srcRect l="4560" t="15253" r="80335" b="80139"/>
            <a:stretch/>
          </p:blipFill>
          <p:spPr>
            <a:xfrm>
              <a:off x="6069694" y="2830521"/>
              <a:ext cx="2250296" cy="1684208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6571568" y="3189644"/>
              <a:ext cx="1246548" cy="965962"/>
              <a:chOff x="6568765" y="3195686"/>
              <a:chExt cx="1246548" cy="965962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4"/>
              <a:srcRect l="5286" t="1294" r="84777" b="42950"/>
              <a:stretch/>
            </p:blipFill>
            <p:spPr>
              <a:xfrm>
                <a:off x="6568765" y="3201970"/>
                <a:ext cx="227187" cy="948247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4"/>
              <a:srcRect l="24462" t="1109" r="63605" b="42503"/>
              <a:stretch/>
            </p:blipFill>
            <p:spPr>
              <a:xfrm>
                <a:off x="6795952" y="3198828"/>
                <a:ext cx="268285" cy="959009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4"/>
              <a:srcRect l="46378" t="1122" r="41689" b="41868"/>
              <a:stretch/>
            </p:blipFill>
            <p:spPr>
              <a:xfrm>
                <a:off x="7060042" y="3195686"/>
                <a:ext cx="268285" cy="958341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 rotWithShape="1">
              <a:blip r:embed="rId4"/>
              <a:srcRect l="67663" t="1302" r="22609" b="42056"/>
              <a:stretch/>
            </p:blipFill>
            <p:spPr>
              <a:xfrm>
                <a:off x="7328327" y="3201970"/>
                <a:ext cx="218701" cy="955867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4"/>
              <a:srcRect l="87471" t="1479" r="596" b="42278"/>
              <a:stretch/>
            </p:blipFill>
            <p:spPr>
              <a:xfrm>
                <a:off x="7547028" y="3205112"/>
                <a:ext cx="268285" cy="956535"/>
              </a:xfrm>
              <a:prstGeom prst="rect">
                <a:avLst/>
              </a:prstGeom>
            </p:spPr>
          </p:pic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58151" y="3653933"/>
                <a:ext cx="268285" cy="236722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0655" y="3443268"/>
                <a:ext cx="1244658" cy="209988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0655" y="3659332"/>
                <a:ext cx="1244658" cy="236714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70655" y="3905058"/>
                <a:ext cx="1244658" cy="256590"/>
              </a:xfrm>
              <a:prstGeom prst="rect">
                <a:avLst/>
              </a:prstGeom>
            </p:spPr>
          </p:pic>
        </p:grpSp>
      </p:grpSp>
      <p:sp>
        <p:nvSpPr>
          <p:cNvPr id="39" name="직사각형 38"/>
          <p:cNvSpPr>
            <a:spLocks/>
          </p:cNvSpPr>
          <p:nvPr/>
        </p:nvSpPr>
        <p:spPr>
          <a:xfrm>
            <a:off x="8853075" y="4526048"/>
            <a:ext cx="2611658" cy="1630911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빈 칸을 추가함으로써 화살표가 더 이상 이미지를 가리지 않음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세로 길이도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배로 늘려 가시성이 떨어지는 문제를 해결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5725795" y="2507002"/>
            <a:ext cx="5911200" cy="0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직선 연결선 47"/>
          <p:cNvCxnSpPr>
            <a:endCxn id="17" idx="2"/>
          </p:cNvCxnSpPr>
          <p:nvPr/>
        </p:nvCxnSpPr>
        <p:spPr>
          <a:xfrm>
            <a:off x="8680450" y="2507002"/>
            <a:ext cx="0" cy="4194788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1058634" y="2367187"/>
            <a:ext cx="1923848" cy="1583106"/>
          </a:xfrm>
          <a:prstGeom prst="roundRect">
            <a:avLst>
              <a:gd name="adj" fmla="val 143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1058634" y="4055085"/>
            <a:ext cx="1923848" cy="798926"/>
          </a:xfrm>
          <a:prstGeom prst="roundRect">
            <a:avLst>
              <a:gd name="adj" fmla="val 143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3226395" y="2924992"/>
            <a:ext cx="1457525" cy="467496"/>
          </a:xfrm>
          <a:prstGeom prst="roundRect">
            <a:avLst>
              <a:gd name="adj" fmla="val 1437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길이에 빈 칸을 추가하는 </a:t>
            </a:r>
            <a:r>
              <a:rPr lang="ko-KR" altLang="en-US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반복문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3226395" y="4220548"/>
            <a:ext cx="1457525" cy="468000"/>
          </a:xfrm>
          <a:prstGeom prst="roundRect">
            <a:avLst>
              <a:gd name="adj" fmla="val 1437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가로 길이에 빈 칸을 추가하는 </a:t>
            </a:r>
            <a:r>
              <a:rPr lang="ko-KR" altLang="en-US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반복문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7" name="직선 화살표 연결선 36"/>
          <p:cNvCxnSpPr>
            <a:stCxn id="57" idx="3"/>
            <a:endCxn id="70" idx="1"/>
          </p:cNvCxnSpPr>
          <p:nvPr/>
        </p:nvCxnSpPr>
        <p:spPr>
          <a:xfrm>
            <a:off x="2982482" y="3158740"/>
            <a:ext cx="24391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67" idx="3"/>
            <a:endCxn id="71" idx="1"/>
          </p:cNvCxnSpPr>
          <p:nvPr/>
        </p:nvCxnSpPr>
        <p:spPr>
          <a:xfrm>
            <a:off x="2982482" y="4454548"/>
            <a:ext cx="24391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531" y="1222375"/>
            <a:ext cx="2551430" cy="4000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CreateCard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 );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37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7" y="1622798"/>
            <a:ext cx="5002108" cy="508137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0" y="1222687"/>
            <a:ext cx="262163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Countdown( );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25682" y="1622797"/>
            <a:ext cx="5908918" cy="5077954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Keyboard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 의해 스페이스 바를 누르게 되면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Scene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 되면서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while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 탈출 후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Countdown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함수를 출력</a:t>
            </a:r>
            <a:endParaRPr lang="en-US" altLang="ko-KR" sz="1400" b="1" dirty="0" smtClean="0">
              <a:solidFill>
                <a:srgbClr val="36D2C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Sleep(1000)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의해 결과값이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1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초씩 </a:t>
            </a:r>
            <a:r>
              <a:rPr lang="ko-KR" altLang="en-US" sz="1400" b="1" dirty="0" err="1" smtClean="0">
                <a:solidFill>
                  <a:srgbClr val="36D2CE"/>
                </a:solidFill>
              </a:rPr>
              <a:t>딜레이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 됨</a:t>
            </a:r>
            <a:endParaRPr lang="en-US" altLang="ko-KR" sz="1400" b="1" dirty="0" smtClean="0">
              <a:solidFill>
                <a:srgbClr val="36D2CE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‘3’, ‘2’, ‘1’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문구가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초 간격을 두고 출력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‘G O !!’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문구 출력 후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0.5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초 뒤 함수가 종료되고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while (Scene == 1)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문으로 이동</a:t>
            </a:r>
            <a:endParaRPr lang="en-US" altLang="ko-KR" sz="11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41689" y="5101839"/>
            <a:ext cx="1085318" cy="239282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6755"/>
            <a:ext cx="2781688" cy="349616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6322373" cy="830997"/>
            <a:chOff x="3819245" y="188165"/>
            <a:chExt cx="6322373" cy="83099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317147"/>
              <a:ext cx="5876919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- while (Scene == 0)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탈출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0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4487251" y="2922628"/>
            <a:ext cx="32392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640727"/>
            <a:ext cx="4877727" cy="830997"/>
            <a:chOff x="3819245" y="188165"/>
            <a:chExt cx="4877727" cy="8309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게임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소개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752626" y="2878363"/>
            <a:ext cx="5024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defRPr>
            </a:lvl1pPr>
          </a:lstStyle>
          <a:p>
            <a:r>
              <a:rPr lang="en-US" altLang="ko-KR" sz="1600" dirty="0" smtClean="0"/>
              <a:t>Match Card </a:t>
            </a:r>
            <a:r>
              <a:rPr lang="ko-KR" altLang="en-US" sz="1600" dirty="0" smtClean="0"/>
              <a:t>게임의 간략한 진행 방식 및 구조 소개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진행 방식을 토대로 제작한 게임 영상</a:t>
            </a:r>
            <a:endParaRPr lang="ko-KR" altLang="en-US" sz="1600" dirty="0"/>
          </a:p>
        </p:txBody>
      </p:sp>
      <p:grpSp>
        <p:nvGrpSpPr>
          <p:cNvPr id="4" name="그룹 3"/>
          <p:cNvGrpSpPr/>
          <p:nvPr/>
        </p:nvGrpSpPr>
        <p:grpSpPr>
          <a:xfrm rot="1504204">
            <a:off x="8773977" y="3467774"/>
            <a:ext cx="2517420" cy="2179636"/>
            <a:chOff x="8573525" y="3240600"/>
            <a:chExt cx="2739331" cy="2371770"/>
          </a:xfrm>
        </p:grpSpPr>
        <p:grpSp>
          <p:nvGrpSpPr>
            <p:cNvPr id="62" name="그룹 61"/>
            <p:cNvGrpSpPr/>
            <p:nvPr/>
          </p:nvGrpSpPr>
          <p:grpSpPr>
            <a:xfrm rot="460670">
              <a:off x="8573525" y="3240600"/>
              <a:ext cx="1518184" cy="2109556"/>
              <a:chOff x="5019214" y="3328188"/>
              <a:chExt cx="1518184" cy="2109556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4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" name="그룹 2"/>
            <p:cNvGrpSpPr/>
            <p:nvPr/>
          </p:nvGrpSpPr>
          <p:grpSpPr>
            <a:xfrm rot="1232018">
              <a:off x="9794672" y="3502814"/>
              <a:ext cx="1518184" cy="2109556"/>
              <a:chOff x="5019214" y="3328188"/>
              <a:chExt cx="1518184" cy="2109556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3600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1252923" y="2227517"/>
            <a:ext cx="3932133" cy="43404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1768830" y="2267857"/>
            <a:ext cx="290031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defRPr>
            </a:lvl1pPr>
          </a:lstStyle>
          <a:p>
            <a:r>
              <a:rPr lang="en-US" altLang="ko-KR" sz="1800" dirty="0" smtClean="0"/>
              <a:t>Match Card</a:t>
            </a:r>
            <a:r>
              <a:rPr lang="ko-KR" altLang="en-US" sz="1800" dirty="0" smtClean="0"/>
              <a:t>란</a:t>
            </a:r>
            <a:r>
              <a:rPr lang="en-US" altLang="ko-KR" sz="1800" dirty="0" smtClean="0"/>
              <a:t>?</a:t>
            </a:r>
            <a:endParaRPr lang="ko-KR" altLang="en-US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1252922" y="5170957"/>
            <a:ext cx="3932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다양한 이미지로 구성된 카드들을 </a:t>
            </a:r>
            <a:r>
              <a:rPr lang="ko-KR" altLang="en-US" sz="1400" b="1" dirty="0" smtClean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같은 </a:t>
            </a:r>
            <a:r>
              <a:rPr lang="ko-KR" altLang="en-US" sz="1400" b="1" dirty="0" err="1" smtClean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이미지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끼리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짝을 맞추어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카드를 </a:t>
            </a:r>
            <a:r>
              <a:rPr lang="ko-KR" altLang="en-US" sz="1400" b="1" dirty="0" smtClean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제거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해 나가는 게임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b="6719"/>
          <a:stretch/>
        </p:blipFill>
        <p:spPr>
          <a:xfrm>
            <a:off x="1252922" y="2661560"/>
            <a:ext cx="3932133" cy="244591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7023574" y="5249436"/>
            <a:ext cx="3932133" cy="420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C </a:t>
            </a:r>
            <a:r>
              <a:rPr lang="ko-KR" altLang="en-US" sz="1400" b="1" dirty="0" smtClean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언어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로 제작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7023577" y="2307703"/>
            <a:ext cx="3932131" cy="43404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7539483" y="2348043"/>
            <a:ext cx="29003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rPr>
              <a:t>사용한 언어</a:t>
            </a:r>
            <a:endParaRPr lang="ko-KR" altLang="en-US" b="1" dirty="0">
              <a:solidFill>
                <a:schemeClr val="bg1"/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7023574" y="2740036"/>
            <a:ext cx="3932133" cy="2445915"/>
          </a:xfrm>
          <a:prstGeom prst="rect">
            <a:avLst/>
          </a:prstGeom>
          <a:solidFill>
            <a:srgbClr val="EAEAE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11,967개의 C language 로열티 프리 사진 및 스톡 이미지 | Shutterst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88" y="2936616"/>
            <a:ext cx="1868303" cy="206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4877727" cy="830997"/>
            <a:chOff x="3819245" y="188165"/>
            <a:chExt cx="4877727" cy="83099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게임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소개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710124"/>
              </p:ext>
            </p:extLst>
          </p:nvPr>
        </p:nvGraphicFramePr>
        <p:xfrm>
          <a:off x="6836636" y="1355473"/>
          <a:ext cx="3531565" cy="516293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39140">
                  <a:extLst>
                    <a:ext uri="{9D8B030D-6E8A-4147-A177-3AD203B41FA5}">
                      <a16:colId xmlns:a16="http://schemas.microsoft.com/office/drawing/2014/main" val="203095064"/>
                    </a:ext>
                  </a:extLst>
                </a:gridCol>
                <a:gridCol w="2292425">
                  <a:extLst>
                    <a:ext uri="{9D8B030D-6E8A-4147-A177-3AD203B41FA5}">
                      <a16:colId xmlns:a16="http://schemas.microsoft.com/office/drawing/2014/main" val="1748360691"/>
                    </a:ext>
                  </a:extLst>
                </a:gridCol>
              </a:tblGrid>
              <a:tr h="43937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특징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DEC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설명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DE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300112"/>
                  </a:ext>
                </a:extLst>
              </a:tr>
              <a:tr h="105773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게임 방법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화살표 </a:t>
                      </a:r>
                      <a:r>
                        <a:rPr lang="ko-KR" altLang="en-US" sz="1400" b="1" dirty="0" smtClean="0">
                          <a:solidFill>
                            <a:srgbClr val="36D2CE"/>
                          </a:solidFill>
                        </a:rPr>
                        <a:t>이동</a:t>
                      </a:r>
                      <a:endParaRPr lang="ko-KR" altLang="en-US" sz="1400" b="1" dirty="0">
                        <a:solidFill>
                          <a:srgbClr val="36D2CE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34163"/>
                  </a:ext>
                </a:extLst>
              </a:tr>
              <a:tr h="10577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카드 </a:t>
                      </a:r>
                      <a:r>
                        <a:rPr lang="ko-KR" altLang="en-US" sz="1400" b="1" dirty="0" smtClean="0">
                          <a:solidFill>
                            <a:srgbClr val="36D2CE"/>
                          </a:solidFill>
                        </a:rPr>
                        <a:t>선택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b="1" dirty="0" smtClean="0">
                          <a:solidFill>
                            <a:srgbClr val="36D2CE"/>
                          </a:solidFill>
                        </a:rPr>
                        <a:t>취소</a:t>
                      </a:r>
                      <a:endParaRPr lang="ko-KR" altLang="en-US" sz="1400" b="1" dirty="0">
                        <a:solidFill>
                          <a:srgbClr val="36D2CE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803769"/>
                  </a:ext>
                </a:extLst>
              </a:tr>
              <a:tr h="86936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보드 크기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가로 </a:t>
                      </a:r>
                      <a:r>
                        <a:rPr lang="en-US" altLang="ko-KR" sz="1400" dirty="0" smtClean="0"/>
                        <a:t>X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세로</a:t>
                      </a:r>
                      <a:r>
                        <a:rPr lang="en-US" altLang="ko-KR" sz="1400" baseline="0" dirty="0" smtClean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EASY</a:t>
                      </a:r>
                    </a:p>
                    <a:p>
                      <a:pPr algn="ctr" latinLnBrk="1"/>
                      <a:endParaRPr lang="en-US" altLang="ko-KR" sz="5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5 X 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142150"/>
                  </a:ext>
                </a:extLst>
              </a:tr>
              <a:tr h="8693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NORMAL</a:t>
                      </a:r>
                    </a:p>
                    <a:p>
                      <a:pPr marL="0" algn="ctr" defTabSz="914400" rtl="0" eaLnBrk="1" latinLnBrk="1" hangingPunct="1"/>
                      <a:endParaRPr lang="en-US" altLang="ko-KR" sz="5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dirty="0" smtClean="0"/>
                        <a:t>8</a:t>
                      </a:r>
                      <a:r>
                        <a:rPr lang="en-US" altLang="ko-KR" sz="1400" baseline="0" dirty="0" smtClean="0"/>
                        <a:t> X 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268726"/>
                  </a:ext>
                </a:extLst>
              </a:tr>
              <a:tr h="8693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HARD</a:t>
                      </a:r>
                    </a:p>
                    <a:p>
                      <a:pPr marL="0" algn="ctr" defTabSz="914400" rtl="0" eaLnBrk="1" latinLnBrk="1" hangingPunct="1"/>
                      <a:endParaRPr lang="en-US" altLang="ko-KR" sz="5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dirty="0" smtClean="0"/>
                        <a:t>12 X 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375478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4877727" cy="830997"/>
            <a:chOff x="3819245" y="188165"/>
            <a:chExt cx="4877727" cy="83099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게임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소개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0" name="Picture 4" descr="71,218개의 방향키 이미지, 스톡 사진, 3D 오브젝트, 벡터 | Shutter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214" b="69643" l="14003" r="42314">
                        <a14:foregroundMark x1="26788" y1="31071" x2="30289" y2="38571"/>
                        <a14:foregroundMark x1="30746" y1="59643" x2="26332" y2="64286"/>
                        <a14:foregroundMark x1="15982" y1="62857" x2="21613" y2="47143"/>
                        <a14:foregroundMark x1="21613" y1="63571" x2="17352" y2="66071"/>
                        <a14:foregroundMark x1="27245" y1="30714" x2="32877" y2="27500"/>
                        <a14:foregroundMark x1="24049" y1="31429" x2="26332" y2="40000"/>
                        <a14:foregroundMark x1="34551" y1="56786" x2="37595" y2="60357"/>
                        <a14:foregroundMark x1="36986" y1="49286" x2="40030" y2="49286"/>
                        <a14:foregroundMark x1="25571" y1="53214" x2="29528" y2="5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45" t="21701" r="56602" b="28312"/>
          <a:stretch/>
        </p:blipFill>
        <p:spPr bwMode="auto">
          <a:xfrm>
            <a:off x="8713515" y="1858251"/>
            <a:ext cx="940208" cy="65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직사각형 23"/>
          <p:cNvSpPr/>
          <p:nvPr/>
        </p:nvSpPr>
        <p:spPr>
          <a:xfrm>
            <a:off x="8373569" y="3116735"/>
            <a:ext cx="1705560" cy="248940"/>
          </a:xfrm>
          <a:prstGeom prst="roundRect">
            <a:avLst>
              <a:gd name="adj" fmla="val 493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Space Bar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40368" y="1355473"/>
            <a:ext cx="3055590" cy="434042"/>
            <a:chOff x="1840368" y="2227517"/>
            <a:chExt cx="3055590" cy="43404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298B826-E1A7-4AAD-A2E9-FEF678DBFCF4}"/>
                </a:ext>
              </a:extLst>
            </p:cNvPr>
            <p:cNvSpPr/>
            <p:nvPr/>
          </p:nvSpPr>
          <p:spPr>
            <a:xfrm>
              <a:off x="1840368" y="2227517"/>
              <a:ext cx="3055590" cy="434042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5AC252-1EF4-4FE1-84A7-F28040F580A5}"/>
                </a:ext>
              </a:extLst>
            </p:cNvPr>
            <p:cNvSpPr txBox="1"/>
            <p:nvPr/>
          </p:nvSpPr>
          <p:spPr>
            <a:xfrm>
              <a:off x="2521009" y="2267857"/>
              <a:ext cx="169430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algn="ctr">
                <a:defRPr sz="1400" b="1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defRPr>
              </a:lvl1pPr>
            </a:lstStyle>
            <a:p>
              <a:r>
                <a:rPr lang="ko-KR" altLang="en-US" sz="1800" dirty="0" smtClean="0"/>
                <a:t>플레이 영상</a:t>
              </a:r>
              <a:endParaRPr lang="ko-KR" altLang="en-US" sz="1800" dirty="0"/>
            </a:p>
          </p:txBody>
        </p:sp>
      </p:grpSp>
      <p:pic>
        <p:nvPicPr>
          <p:cNvPr id="14" name="MatchCar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40368" y="1785049"/>
            <a:ext cx="3055590" cy="473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3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 rot="1504204">
            <a:off x="8773977" y="3467774"/>
            <a:ext cx="2517420" cy="2179636"/>
            <a:chOff x="8573525" y="3240600"/>
            <a:chExt cx="2739331" cy="2371770"/>
          </a:xfrm>
        </p:grpSpPr>
        <p:grpSp>
          <p:nvGrpSpPr>
            <p:cNvPr id="10" name="그룹 9"/>
            <p:cNvGrpSpPr/>
            <p:nvPr/>
          </p:nvGrpSpPr>
          <p:grpSpPr>
            <a:xfrm rot="460670">
              <a:off x="8573525" y="3240600"/>
              <a:ext cx="1518184" cy="2109556"/>
              <a:chOff x="5019214" y="3328188"/>
              <a:chExt cx="1518184" cy="2109556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그룹 10"/>
            <p:cNvGrpSpPr/>
            <p:nvPr/>
          </p:nvGrpSpPr>
          <p:grpSpPr>
            <a:xfrm rot="1232018">
              <a:off x="9794672" y="3502814"/>
              <a:ext cx="1518184" cy="2109556"/>
              <a:chOff x="5019214" y="3328188"/>
              <a:chExt cx="1518184" cy="2109556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752626" y="2878363"/>
            <a:ext cx="3699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defRPr>
            </a:lvl1pPr>
          </a:lstStyle>
          <a:p>
            <a:r>
              <a:rPr lang="en-US" altLang="ko-KR" sz="1600" dirty="0" smtClean="0"/>
              <a:t>Match Card</a:t>
            </a:r>
            <a:r>
              <a:rPr lang="ko-KR" altLang="en-US" sz="1600" dirty="0" smtClean="0"/>
              <a:t>를 구현하기 위해 사용된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변수 </a:t>
            </a:r>
            <a:r>
              <a:rPr lang="en-US" altLang="ko-KR" sz="1600" dirty="0" smtClean="0"/>
              <a:t>&amp; </a:t>
            </a:r>
            <a:r>
              <a:rPr lang="ko-KR" altLang="en-US" sz="1600" dirty="0" smtClean="0"/>
              <a:t>함수의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종류와 역할 설명</a:t>
            </a:r>
            <a:endParaRPr lang="en-US" altLang="ko-KR" sz="1600" dirty="0" smtClean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640727"/>
            <a:ext cx="4877727" cy="830997"/>
            <a:chOff x="3819245" y="188165"/>
            <a:chExt cx="4877727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사용된 변수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함수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20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1" y="1222687"/>
            <a:ext cx="55884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전처리기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&amp;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전역 변수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4877727" cy="830997"/>
            <a:chOff x="3819245" y="188165"/>
            <a:chExt cx="4877727" cy="83099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사용된 함수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변수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1" y="1621886"/>
            <a:ext cx="6797501" cy="49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7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1" y="1222687"/>
            <a:ext cx="55884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구조체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&amp;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열거형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9" y="1622796"/>
            <a:ext cx="3785648" cy="49450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4758141" y="1222687"/>
            <a:ext cx="84410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함수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4877727" cy="830997"/>
            <a:chOff x="3819245" y="188165"/>
            <a:chExt cx="4877727" cy="83099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사용된 함수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변수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138" y="1622795"/>
            <a:ext cx="6028319" cy="49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9" y="1622796"/>
            <a:ext cx="7963469" cy="494505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1" y="1222687"/>
            <a:ext cx="55884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CursorView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 ), </a:t>
            </a:r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GotoXY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int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x,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int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y)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4877727" cy="830997"/>
            <a:chOff x="3819245" y="188165"/>
            <a:chExt cx="4877727" cy="83099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사용된 함수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변수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40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Pages>20</Pages>
  <Words>1323</Words>
  <Characters>0</Characters>
  <Application>Microsoft Office PowerPoint</Application>
  <DocSecurity>0</DocSecurity>
  <PresentationFormat>와이드스크린</PresentationFormat>
  <Lines>0</Lines>
  <Paragraphs>361</Paragraphs>
  <Slides>25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KoPubWorld돋움체 Light</vt:lpstr>
      <vt:lpstr>Wingdings</vt:lpstr>
      <vt:lpstr>Verdana</vt:lpstr>
      <vt:lpstr>맑은 고딕</vt:lpstr>
      <vt:lpstr>KoPubWorld돋움체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FullName</cp:lastModifiedBy>
  <cp:revision>190</cp:revision>
  <dcterms:modified xsi:type="dcterms:W3CDTF">2024-03-24T07:19:58Z</dcterms:modified>
  <cp:version>9.104.211.52078</cp:version>
</cp:coreProperties>
</file>